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51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7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74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754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8167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62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03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07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16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16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28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8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8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02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79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7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E1A7-ECC0-4419-98B5-A3F356E46DF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23F839-0861-42FE-9A60-88824FEBD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89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Применяемые дидактические игры и пособия в работе по экологическому воспитанию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6289" y="53393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 smtClean="0"/>
              <a:t>воспитатель Елфимова А.Л.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0263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653" y="317634"/>
            <a:ext cx="8576109" cy="4745254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«Экологические знания, вызывающие эмоциональную реакцию у детей, войдут в их самостоятельную игру, станут ее содержанием, лучше, чем знания, воздействие которых затрагивает лишь интеллектуальную </a:t>
            </a:r>
            <a:r>
              <a:rPr lang="ru-RU" sz="2800" dirty="0" smtClean="0">
                <a:solidFill>
                  <a:schemeClr val="tx1"/>
                </a:solidFill>
              </a:rPr>
              <a:t>сферу»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С.Н</a:t>
            </a:r>
            <a:r>
              <a:rPr lang="ru-RU" sz="2800" dirty="0">
                <a:solidFill>
                  <a:schemeClr val="tx1"/>
                </a:solidFill>
              </a:rPr>
              <a:t>. Николаева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255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769" y="0"/>
            <a:ext cx="8675571" cy="145015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accent5"/>
                </a:solidFill>
              </a:rPr>
              <a:t>Цель экологического воспитания - </a:t>
            </a:r>
            <a:r>
              <a:rPr lang="ru-RU" sz="2800" dirty="0">
                <a:solidFill>
                  <a:schemeClr val="tx1"/>
                </a:solidFill>
              </a:rPr>
              <a:t>формирование у каждого ребенка бережного отношения к природе.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142" y="1761423"/>
            <a:ext cx="11117179" cy="487038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5"/>
                </a:solidFill>
              </a:rPr>
              <a:t>Задачи экологического воспитания: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формировать систему </a:t>
            </a:r>
            <a:r>
              <a:rPr lang="ru-RU" sz="2400" dirty="0">
                <a:solidFill>
                  <a:schemeClr val="tx1"/>
                </a:solidFill>
              </a:rPr>
              <a:t>элементарных экологических знаний;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развивать познавательный интерес </a:t>
            </a:r>
            <a:r>
              <a:rPr lang="ru-RU" sz="2400" dirty="0">
                <a:solidFill>
                  <a:schemeClr val="tx1"/>
                </a:solidFill>
              </a:rPr>
              <a:t>дошкольников к миру природы;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развивать эстетические чувства, </a:t>
            </a:r>
            <a:r>
              <a:rPr lang="ru-RU" sz="2400" dirty="0">
                <a:solidFill>
                  <a:schemeClr val="tx1"/>
                </a:solidFill>
              </a:rPr>
              <a:t>умение видеть и     чувствовать красоту природы, желание сохранить ее;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воспитывать гуманное, бережное, </a:t>
            </a:r>
            <a:r>
              <a:rPr lang="ru-RU" sz="2400" dirty="0">
                <a:solidFill>
                  <a:schemeClr val="tx1"/>
                </a:solidFill>
              </a:rPr>
              <a:t>эмоционально </a:t>
            </a:r>
            <a:r>
              <a:rPr lang="ru-RU" sz="2400" dirty="0" smtClean="0">
                <a:solidFill>
                  <a:schemeClr val="tx1"/>
                </a:solidFill>
              </a:rPr>
              <a:t>положительное отношение к </a:t>
            </a:r>
            <a:r>
              <a:rPr lang="ru-RU" sz="2400" dirty="0">
                <a:solidFill>
                  <a:schemeClr val="tx1"/>
                </a:solidFill>
              </a:rPr>
              <a:t>природе;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разработать методические рекомендации для педагогов и родителей по использованию дидактических игр по экологии у дошкольников.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366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02" y="86627"/>
            <a:ext cx="12041203" cy="3339967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</a:rPr>
              <a:t>Экологическое образование дошкольников — это не просто дань «модному» направлению в педагогике. Это воспитание в детях способности понимать и любить окружающий мир и бережно относиться к нему. При ознакомлении детей с природой открываются возможности для эстетического, патриотического, нравственного воспитания. Общение с природой обогащает духовную сферу человека, способствует формированию положительных моральных качеств.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343" y="2897204"/>
            <a:ext cx="11075470" cy="324612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Ознакомление дошкольников с природой является важным средством воспитания экологической культуры дошкольников. Без знания природы, и без любви к ней невозможно человеческое существование. Важно закладывать основы экологического воспитания с раннего детства, так как, основные черты личности, закладываются в дошкольном возрасте.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9793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439" y="0"/>
            <a:ext cx="7766936" cy="1646302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Методические рекомендации по проведению дидактических игр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58" y="1087655"/>
            <a:ext cx="10250905" cy="565965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Дидактические игры проводить систематически и последовательно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Подбирать игры с учетом возрастных и индивидуальных особенностей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Дидактические игры необходимо включать как часть образовательной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деятельности, на прогулке, во время организации игр для самостоятельной деятельности детей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Дидактические игры должны быть эстетически оформлены и находиться в доступном для детей месте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Выразительность проведения игры, обеспечит интерес детей, желание слушать и участвовать  в игре.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При разработке игровой формы обучения необходимо заботиться не только о выполнении дидактических задач и игровых правил, но и о том, чтобы игра была интересной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6508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18" y="0"/>
            <a:ext cx="8758989" cy="164630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ДИДАКТИЧЕСКИЕ ИГРЫ </a:t>
            </a:r>
            <a:r>
              <a:rPr lang="ru-RU" sz="2400" dirty="0">
                <a:solidFill>
                  <a:schemeClr val="tx1"/>
                </a:solidFill>
              </a:rPr>
              <a:t>ПО ЭКОЛОГИИ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ДЛЯ ДЕТЕЙ 3-4 ЛЕТ.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636" y="1780673"/>
            <a:ext cx="9827393" cy="4543123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Такой листок лети ко мне</a:t>
            </a:r>
            <a:r>
              <a:rPr lang="ru-RU" sz="2400" dirty="0" smtClean="0">
                <a:solidFill>
                  <a:schemeClr val="tx1"/>
                </a:solidFill>
              </a:rPr>
              <a:t>»; «</a:t>
            </a:r>
            <a:r>
              <a:rPr lang="ru-RU" sz="2400" dirty="0">
                <a:solidFill>
                  <a:schemeClr val="tx1"/>
                </a:solidFill>
              </a:rPr>
              <a:t>Угадай растение по описанию</a:t>
            </a:r>
            <a:r>
              <a:rPr lang="ru-RU" sz="2400" dirty="0" smtClean="0">
                <a:solidFill>
                  <a:schemeClr val="tx1"/>
                </a:solidFill>
              </a:rPr>
              <a:t>», «</a:t>
            </a:r>
            <a:r>
              <a:rPr lang="ru-RU" sz="2400" dirty="0">
                <a:solidFill>
                  <a:schemeClr val="tx1"/>
                </a:solidFill>
              </a:rPr>
              <a:t>Да или нет</a:t>
            </a:r>
            <a:r>
              <a:rPr lang="ru-RU" sz="2400" dirty="0" smtClean="0">
                <a:solidFill>
                  <a:schemeClr val="tx1"/>
                </a:solidFill>
              </a:rPr>
              <a:t>», «</a:t>
            </a:r>
            <a:r>
              <a:rPr lang="ru-RU" sz="2400" dirty="0">
                <a:solidFill>
                  <a:schemeClr val="tx1"/>
                </a:solidFill>
              </a:rPr>
              <a:t>Чудесный мешочек» (овощи, фрукты</a:t>
            </a:r>
            <a:r>
              <a:rPr lang="ru-RU" sz="2400" dirty="0" smtClean="0">
                <a:solidFill>
                  <a:schemeClr val="tx1"/>
                </a:solidFill>
              </a:rPr>
              <a:t>),  «</a:t>
            </a:r>
            <a:r>
              <a:rPr lang="ru-RU" sz="2400" dirty="0">
                <a:solidFill>
                  <a:schemeClr val="tx1"/>
                </a:solidFill>
              </a:rPr>
              <a:t>Найди по названию, по запаху» (овощи</a:t>
            </a:r>
            <a:r>
              <a:rPr lang="ru-RU" sz="2400" dirty="0" smtClean="0">
                <a:solidFill>
                  <a:schemeClr val="tx1"/>
                </a:solidFill>
              </a:rPr>
              <a:t>), «</a:t>
            </a:r>
            <a:r>
              <a:rPr lang="ru-RU" sz="2400" dirty="0">
                <a:solidFill>
                  <a:schemeClr val="tx1"/>
                </a:solidFill>
              </a:rPr>
              <a:t>Узнай на вкус» (овощи, фрукты</a:t>
            </a:r>
            <a:r>
              <a:rPr lang="ru-RU" sz="2400" dirty="0" smtClean="0">
                <a:solidFill>
                  <a:schemeClr val="tx1"/>
                </a:solidFill>
              </a:rPr>
              <a:t>), «</a:t>
            </a:r>
            <a:r>
              <a:rPr lang="ru-RU" sz="2400" dirty="0">
                <a:solidFill>
                  <a:schemeClr val="tx1"/>
                </a:solidFill>
              </a:rPr>
              <a:t>Найди такой же</a:t>
            </a:r>
            <a:r>
              <a:rPr lang="ru-RU" sz="2400" dirty="0" smtClean="0">
                <a:solidFill>
                  <a:schemeClr val="tx1"/>
                </a:solidFill>
              </a:rPr>
              <a:t>», «</a:t>
            </a:r>
            <a:r>
              <a:rPr lang="ru-RU" sz="2400" dirty="0">
                <a:solidFill>
                  <a:schemeClr val="tx1"/>
                </a:solidFill>
              </a:rPr>
              <a:t>Найди листок, какой покажу</a:t>
            </a:r>
            <a:r>
              <a:rPr lang="ru-RU" sz="2400" dirty="0" smtClean="0">
                <a:solidFill>
                  <a:schemeClr val="tx1"/>
                </a:solidFill>
              </a:rPr>
              <a:t>», «</a:t>
            </a:r>
            <a:r>
              <a:rPr lang="ru-RU" sz="2400" dirty="0">
                <a:solidFill>
                  <a:schemeClr val="tx1"/>
                </a:solidFill>
              </a:rPr>
              <a:t>Найди листок, как на дереве», «Кто во что одет» (лото с элементами моделирования</a:t>
            </a:r>
            <a:r>
              <a:rPr lang="ru-RU" sz="2400" dirty="0" smtClean="0">
                <a:solidFill>
                  <a:schemeClr val="tx1"/>
                </a:solidFill>
              </a:rPr>
              <a:t>), «</a:t>
            </a:r>
            <a:r>
              <a:rPr lang="ru-RU" sz="2400" dirty="0">
                <a:solidFill>
                  <a:schemeClr val="tx1"/>
                </a:solidFill>
              </a:rPr>
              <a:t>Когда это бывает</a:t>
            </a:r>
            <a:r>
              <a:rPr lang="ru-RU" sz="2400" dirty="0" smtClean="0">
                <a:solidFill>
                  <a:schemeClr val="tx1"/>
                </a:solidFill>
              </a:rPr>
              <a:t>?», « </a:t>
            </a:r>
            <a:r>
              <a:rPr lang="ru-RU" sz="2400" dirty="0">
                <a:solidFill>
                  <a:schemeClr val="tx1"/>
                </a:solidFill>
              </a:rPr>
              <a:t>Кто, где живёт</a:t>
            </a:r>
            <a:r>
              <a:rPr lang="ru-RU" sz="2400" dirty="0" smtClean="0">
                <a:solidFill>
                  <a:schemeClr val="tx1"/>
                </a:solidFill>
              </a:rPr>
              <a:t>?», «</a:t>
            </a:r>
            <a:r>
              <a:rPr lang="ru-RU" sz="2400" dirty="0">
                <a:solidFill>
                  <a:schemeClr val="tx1"/>
                </a:solidFill>
              </a:rPr>
              <a:t>Кто, как передвигается</a:t>
            </a:r>
            <a:r>
              <a:rPr lang="ru-RU" sz="2400" dirty="0" smtClean="0">
                <a:solidFill>
                  <a:schemeClr val="tx1"/>
                </a:solidFill>
              </a:rPr>
              <a:t>», «</a:t>
            </a:r>
            <a:r>
              <a:rPr lang="ru-RU" sz="2400" dirty="0">
                <a:solidFill>
                  <a:schemeClr val="tx1"/>
                </a:solidFill>
              </a:rPr>
              <a:t>Дикие и домашние».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58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50"/>
            <a:ext cx="2829827" cy="3792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92" y="0"/>
            <a:ext cx="5184808" cy="3888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781"/>
            <a:ext cx="4581626" cy="3436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7" y="0"/>
            <a:ext cx="4709963" cy="3532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99" y="3532472"/>
            <a:ext cx="4607292" cy="3455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765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311" y="77002"/>
            <a:ext cx="7766936" cy="97253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Пособия в работе по экологическому воспитанию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1872"/>
            <a:ext cx="3864279" cy="2927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421" y="658177"/>
            <a:ext cx="4973694" cy="3732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787" y="658176"/>
            <a:ext cx="3262413" cy="4352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0295"/>
            <a:ext cx="4397241" cy="2467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101" y="4026067"/>
            <a:ext cx="4247899" cy="2831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0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366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Применяемые дидактические игры и пособия в работе по экологическому воспитанию</vt:lpstr>
      <vt:lpstr>«Экологические знания, вызывающие эмоциональную реакцию у детей, войдут в их самостоятельную игру, станут ее содержанием, лучше, чем знания, воздействие которых затрагивает лишь интеллектуальную сферу»                                                      С.Н. Николаева </vt:lpstr>
      <vt:lpstr>Цель экологического воспитания - формирование у каждого ребенка бережного отношения к природе. </vt:lpstr>
      <vt:lpstr>Экологическое образование дошкольников — это не просто дань «модному» направлению в педагогике. Это воспитание в детях способности понимать и любить окружающий мир и бережно относиться к нему. При ознакомлении детей с природой открываются возможности для эстетического, патриотического, нравственного воспитания. Общение с природой обогащает духовную сферу человека, способствует формированию положительных моральных качеств.  </vt:lpstr>
      <vt:lpstr>Методические рекомендации по проведению дидактических игр  </vt:lpstr>
      <vt:lpstr>ДИДАКТИЧЕСКИЕ ИГРЫ ПО ЭКОЛОГИИ  ДЛЯ ДЕТЕЙ 3-4 ЛЕТ.</vt:lpstr>
      <vt:lpstr>Слайд 7</vt:lpstr>
      <vt:lpstr>Пособия в работе по экологическому воспитанию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acer</cp:lastModifiedBy>
  <cp:revision>12</cp:revision>
  <dcterms:created xsi:type="dcterms:W3CDTF">2021-01-18T18:43:40Z</dcterms:created>
  <dcterms:modified xsi:type="dcterms:W3CDTF">2021-01-21T03:04:09Z</dcterms:modified>
</cp:coreProperties>
</file>